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5"/>
  </p:notesMasterIdLst>
  <p:sldIdLst>
    <p:sldId id="256" r:id="rId2"/>
    <p:sldId id="559" r:id="rId3"/>
    <p:sldId id="560" r:id="rId4"/>
    <p:sldId id="561" r:id="rId5"/>
    <p:sldId id="1729" r:id="rId6"/>
    <p:sldId id="1730" r:id="rId7"/>
    <p:sldId id="1732" r:id="rId8"/>
    <p:sldId id="563" r:id="rId9"/>
    <p:sldId id="592" r:id="rId10"/>
    <p:sldId id="593" r:id="rId11"/>
    <p:sldId id="594" r:id="rId12"/>
    <p:sldId id="566" r:id="rId13"/>
    <p:sldId id="568" r:id="rId14"/>
    <p:sldId id="569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173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E50ACB-AD8E-4DD2-8539-38AAA99BA5DC}">
          <p14:sldIdLst>
            <p14:sldId id="256"/>
          </p14:sldIdLst>
        </p14:section>
        <p14:section name="Intro to Graphs" id="{4A87A3C3-E3BD-4ED8-9825-64839EED3532}">
          <p14:sldIdLst/>
        </p14:section>
        <p14:section name="Graph ML" id="{ACA4EEA0-8CC0-498A-8AF0-D06D0A9FC667}">
          <p14:sldIdLst>
            <p14:sldId id="559"/>
            <p14:sldId id="560"/>
            <p14:sldId id="561"/>
            <p14:sldId id="1729"/>
            <p14:sldId id="1730"/>
            <p14:sldId id="1732"/>
            <p14:sldId id="563"/>
            <p14:sldId id="592"/>
            <p14:sldId id="593"/>
            <p14:sldId id="594"/>
            <p14:sldId id="566"/>
            <p14:sldId id="568"/>
            <p14:sldId id="569"/>
            <p14:sldId id="572"/>
            <p14:sldId id="573"/>
            <p14:sldId id="574"/>
            <p14:sldId id="575"/>
            <p14:sldId id="576"/>
            <p14:sldId id="577"/>
            <p14:sldId id="578"/>
          </p14:sldIdLst>
        </p14:section>
        <p14:section name="Graphs 4 NLP" id="{052378EB-6B79-4B13-869E-2E816A98D718}">
          <p14:sldIdLst/>
        </p14:section>
        <p14:section name="Conclusion" id="{8D6194CF-E7C1-43DC-94C0-5EA4150485AB}">
          <p14:sldIdLst>
            <p14:sldId id="579"/>
            <p14:sldId id="17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FF"/>
    <a:srgbClr val="FFAD15"/>
    <a:srgbClr val="F28715"/>
    <a:srgbClr val="FF8F00"/>
    <a:srgbClr val="F88B1E"/>
    <a:srgbClr val="DA5A30"/>
    <a:srgbClr val="0063FB"/>
    <a:srgbClr val="FE7835"/>
    <a:srgbClr val="FF7F28"/>
    <a:srgbClr val="F23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8" autoAdjust="0"/>
    <p:restoredTop sz="94335" autoAdjust="0"/>
  </p:normalViewPr>
  <p:slideViewPr>
    <p:cSldViewPr snapToGrid="0">
      <p:cViewPr varScale="1">
        <p:scale>
          <a:sx n="81" d="100"/>
          <a:sy n="81" d="100"/>
        </p:scale>
        <p:origin x="586" y="58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747abce3_3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c747abce3_3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1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7" cy="6860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9"/>
          <p:cNvGrpSpPr/>
          <p:nvPr/>
        </p:nvGrpSpPr>
        <p:grpSpPr>
          <a:xfrm>
            <a:off x="2626200" y="1200668"/>
            <a:ext cx="6939600" cy="4354937"/>
            <a:chOff x="1969650" y="900500"/>
            <a:chExt cx="5204700" cy="3266203"/>
          </a:xfrm>
        </p:grpSpPr>
        <p:sp>
          <p:nvSpPr>
            <p:cNvPr id="148" name="Google Shape;148;p29"/>
            <p:cNvSpPr/>
            <p:nvPr/>
          </p:nvSpPr>
          <p:spPr>
            <a:xfrm>
              <a:off x="1969650" y="1435803"/>
              <a:ext cx="5204700" cy="27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3716450" y="900500"/>
              <a:ext cx="1633200" cy="1014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1852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72" r:id="rId12"/>
    <p:sldLayoutId id="2147483675" r:id="rId13"/>
    <p:sldLayoutId id="2147483654" r:id="rId14"/>
    <p:sldLayoutId id="2147483652" r:id="rId15"/>
    <p:sldLayoutId id="2147483668" r:id="rId16"/>
    <p:sldLayoutId id="2147483658" r:id="rId17"/>
    <p:sldLayoutId id="2147483665" r:id="rId18"/>
    <p:sldLayoutId id="2147483663" r:id="rId19"/>
    <p:sldLayoutId id="2147483669" r:id="rId20"/>
    <p:sldLayoutId id="2147483661" r:id="rId21"/>
    <p:sldLayoutId id="2147483762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1.png"/><Relationship Id="rId4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2C61720-4660-4B72-9F88-A50398F9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0" y="1174655"/>
            <a:ext cx="2466985" cy="2959396"/>
          </a:xfrm>
          <a:prstGeom prst="ellipse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4D06FE-AB65-4057-93AB-D0992EFF9EB2}"/>
              </a:ext>
            </a:extLst>
          </p:cNvPr>
          <p:cNvGrpSpPr/>
          <p:nvPr/>
        </p:nvGrpSpPr>
        <p:grpSpPr>
          <a:xfrm>
            <a:off x="3085267" y="4545877"/>
            <a:ext cx="6367134" cy="2032413"/>
            <a:chOff x="2435394" y="1673475"/>
            <a:chExt cx="4775350" cy="1524310"/>
          </a:xfrm>
        </p:grpSpPr>
        <p:pic>
          <p:nvPicPr>
            <p:cNvPr id="154" name="Google Shape;154;p30"/>
            <p:cNvPicPr preferRelativeResize="0"/>
            <p:nvPr/>
          </p:nvPicPr>
          <p:blipFill rotWithShape="1">
            <a:blip r:embed="rId4">
              <a:alphaModFix/>
            </a:blip>
            <a:srcRect b="35059"/>
            <a:stretch/>
          </p:blipFill>
          <p:spPr>
            <a:xfrm>
              <a:off x="2435394" y="1673475"/>
              <a:ext cx="4401800" cy="962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7AD45D-E322-4044-BF22-E242FE83EEB1}"/>
                </a:ext>
              </a:extLst>
            </p:cNvPr>
            <p:cNvSpPr/>
            <p:nvPr/>
          </p:nvSpPr>
          <p:spPr>
            <a:xfrm>
              <a:off x="3550271" y="2636044"/>
              <a:ext cx="3660473" cy="561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667" dirty="0">
                  <a:solidFill>
                    <a:srgbClr val="FF6F00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User Group Pune</a:t>
              </a:r>
            </a:p>
            <a:p>
              <a:r>
                <a:rPr lang="en-US" sz="1600" dirty="0"/>
                <a:t>https://www.meetup.com/Tensorflow-User-Group-Pune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EC0A923-0A8D-4821-8779-D578737CD14A}"/>
              </a:ext>
            </a:extLst>
          </p:cNvPr>
          <p:cNvSpPr/>
          <p:nvPr/>
        </p:nvSpPr>
        <p:spPr>
          <a:xfrm>
            <a:off x="4939137" y="1798553"/>
            <a:ext cx="6405921" cy="38275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IN" sz="2667" dirty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Introduction to Graph Neural Networks</a:t>
            </a:r>
          </a:p>
          <a:p>
            <a:pPr lvl="0">
              <a:lnSpc>
                <a:spcPct val="115000"/>
              </a:lnSpc>
            </a:pPr>
            <a:endParaRPr lang="en-IN" sz="2667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15000"/>
              </a:lnSpc>
            </a:pPr>
            <a:r>
              <a:rPr lang="en-IN" sz="2400" dirty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Yogesh Kulkarni</a:t>
            </a:r>
          </a:p>
          <a:p>
            <a:pPr lvl="0">
              <a:lnSpc>
                <a:spcPct val="115000"/>
              </a:lnSpc>
            </a:pPr>
            <a:r>
              <a:rPr lang="en-IN" sz="2133" dirty="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rPr>
              <a:t>Principal Architect, CTO Office, Icertis, Pune, India</a:t>
            </a:r>
          </a:p>
          <a:p>
            <a:pPr lvl="0">
              <a:lnSpc>
                <a:spcPct val="115000"/>
              </a:lnSpc>
            </a:pPr>
            <a:endParaRPr lang="en-IN" sz="2133" dirty="0">
              <a:solidFill>
                <a:srgbClr val="4250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15000"/>
              </a:lnSpc>
            </a:pPr>
            <a:r>
              <a:rPr lang="en-IN" sz="2133" dirty="0">
                <a:solidFill>
                  <a:srgbClr val="425066"/>
                </a:solidFill>
                <a:latin typeface="Google Sans"/>
                <a:ea typeface="Google Sans Medium"/>
                <a:cs typeface="Google Sans Medium"/>
                <a:sym typeface="Google Sans"/>
              </a:rPr>
              <a:t>9 to 10 am IST, ??, 2021</a:t>
            </a:r>
          </a:p>
          <a:p>
            <a:pPr lvl="0">
              <a:lnSpc>
                <a:spcPct val="115000"/>
              </a:lnSpc>
            </a:pPr>
            <a:endParaRPr lang="en-IN" sz="2133" dirty="0">
              <a:solidFill>
                <a:srgbClr val="425066"/>
              </a:solidFill>
              <a:latin typeface="Google Sans"/>
              <a:ea typeface="Google Sans Medium"/>
              <a:cs typeface="Google Sans Medium"/>
              <a:sym typeface="Google Sans"/>
            </a:endParaRPr>
          </a:p>
          <a:p>
            <a:pPr lvl="0">
              <a:lnSpc>
                <a:spcPct val="115000"/>
              </a:lnSpc>
            </a:pPr>
            <a:r>
              <a:rPr lang="en-IN" sz="2400" dirty="0">
                <a:solidFill>
                  <a:srgbClr val="425066"/>
                </a:solidFill>
                <a:latin typeface="Google Sans"/>
                <a:ea typeface="Google Sans Medium"/>
                <a:cs typeface="Google Sans Medium"/>
                <a:sym typeface="Google Sans"/>
              </a:rPr>
              <a:t> </a:t>
            </a:r>
            <a:endParaRPr lang="en-IN" sz="24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algn="ctr">
              <a:lnSpc>
                <a:spcPct val="115000"/>
              </a:lnSpc>
            </a:pPr>
            <a:endParaRPr lang="en-IN" sz="2667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018"/>
            <a:ext cx="10692161" cy="44391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and the downstream classification/regression models can be trained in an end-to-end fashion.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534EE-DF4F-DC4A-B7EF-7E3792D4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9118505" y="5022943"/>
            <a:ext cx="687514" cy="60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93FD-7ECE-EE45-8B0E-1FE74F2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48" y="5758634"/>
            <a:ext cx="653271" cy="65327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62EF6-7EDE-0347-BFB8-38D9529A2E01}"/>
              </a:ext>
            </a:extLst>
          </p:cNvPr>
          <p:cNvGrpSpPr/>
          <p:nvPr/>
        </p:nvGrpSpPr>
        <p:grpSpPr>
          <a:xfrm>
            <a:off x="1933640" y="4888301"/>
            <a:ext cx="1993168" cy="1196968"/>
            <a:chOff x="1933640" y="4888301"/>
            <a:chExt cx="1993168" cy="11969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88E19-2C4D-3444-9FC0-FBE15CE0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933640" y="5670427"/>
              <a:ext cx="467612" cy="414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309124-58A8-8C47-A788-65AADA4CA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614773" y="5057035"/>
              <a:ext cx="366011" cy="468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599C8-27CB-5843-B97A-2C55D873D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75638" y="4911205"/>
              <a:ext cx="328390" cy="41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D0278-857F-E248-8E4B-F181E666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453633" y="4888301"/>
              <a:ext cx="473175" cy="4197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2D0A36-2DAD-FA4B-99BA-DBC4CC84E400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2304028" y="5121094"/>
              <a:ext cx="310745" cy="17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10AEA3-1FD8-094B-86C9-D3E88C5DAC9F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 flipV="1">
              <a:off x="2167446" y="5291368"/>
              <a:ext cx="447327" cy="37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8A654-E210-E84F-9910-BF51BAE6FE58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2980784" y="5098190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2C6081-E88A-D249-83F8-4E2C84E57EE3}"/>
              </a:ext>
            </a:extLst>
          </p:cNvPr>
          <p:cNvGrpSpPr/>
          <p:nvPr/>
        </p:nvGrpSpPr>
        <p:grpSpPr>
          <a:xfrm>
            <a:off x="5865269" y="4618319"/>
            <a:ext cx="688259" cy="1479335"/>
            <a:chOff x="5865269" y="4618319"/>
            <a:chExt cx="688259" cy="14793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775DC3-F88D-494C-9D87-8C122AB04C59}"/>
                </a:ext>
              </a:extLst>
            </p:cNvPr>
            <p:cNvSpPr/>
            <p:nvPr/>
          </p:nvSpPr>
          <p:spPr>
            <a:xfrm>
              <a:off x="5865269" y="511732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8EABD3-BCD5-C345-979D-68AF42692376}"/>
                </a:ext>
              </a:extLst>
            </p:cNvPr>
            <p:cNvSpPr/>
            <p:nvPr/>
          </p:nvSpPr>
          <p:spPr>
            <a:xfrm>
              <a:off x="5900257" y="5966144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BDFAD-4DDF-0A41-8FD7-7BC8BEAD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6044594" y="5401997"/>
              <a:ext cx="364598" cy="466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45C1E9-93FD-2449-BFF3-7CD0DF84A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5989933" y="4618319"/>
              <a:ext cx="473175" cy="419777"/>
            </a:xfrm>
            <a:prstGeom prst="rect">
              <a:avLst/>
            </a:prstGeom>
          </p:spPr>
        </p:pic>
      </p:grpSp>
      <p:sp>
        <p:nvSpPr>
          <p:cNvPr id="20" name="Pentagon 19">
            <a:extLst>
              <a:ext uri="{FF2B5EF4-FFF2-40B4-BE49-F238E27FC236}">
                <a16:creationId xmlns:a16="http://schemas.microsoft.com/office/drawing/2014/main" id="{F5C9BC36-A586-8B47-8127-B9F1E52CE2E8}"/>
              </a:ext>
            </a:extLst>
          </p:cNvPr>
          <p:cNvSpPr/>
          <p:nvPr/>
        </p:nvSpPr>
        <p:spPr>
          <a:xfrm>
            <a:off x="4442707" y="5265227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D5B8A260-4763-744B-91CB-4214B5A8BF89}"/>
              </a:ext>
            </a:extLst>
          </p:cNvPr>
          <p:cNvSpPr/>
          <p:nvPr/>
        </p:nvSpPr>
        <p:spPr>
          <a:xfrm>
            <a:off x="7292062" y="5255416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CF6872-B712-7B42-9DD6-5ABD0708D993}"/>
              </a:ext>
            </a:extLst>
          </p:cNvPr>
          <p:cNvGrpSpPr/>
          <p:nvPr/>
        </p:nvGrpSpPr>
        <p:grpSpPr>
          <a:xfrm>
            <a:off x="10666286" y="2752296"/>
            <a:ext cx="687514" cy="1340139"/>
            <a:chOff x="10666286" y="2752296"/>
            <a:chExt cx="687514" cy="134013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67D98E-F21D-794D-B90F-97CC3DB4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16542" r="13492" b="17519"/>
            <a:stretch/>
          </p:blipFill>
          <p:spPr>
            <a:xfrm>
              <a:off x="10666286" y="2752296"/>
              <a:ext cx="687514" cy="604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EF5C82-2A08-8B49-AC51-6CC238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007" y="3439164"/>
              <a:ext cx="653271" cy="65327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C69761-D8C4-BA43-9FAB-858FBA9FA89B}"/>
              </a:ext>
            </a:extLst>
          </p:cNvPr>
          <p:cNvGrpSpPr/>
          <p:nvPr/>
        </p:nvGrpSpPr>
        <p:grpSpPr>
          <a:xfrm>
            <a:off x="1833342" y="2735571"/>
            <a:ext cx="2038805" cy="1098099"/>
            <a:chOff x="1833342" y="2735571"/>
            <a:chExt cx="2038805" cy="1098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027810-A784-1F47-96E3-8BBA9E36F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833342" y="3418828"/>
              <a:ext cx="467612" cy="4148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DBAEA-7C70-A34F-9E7D-E0385C95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560112" y="2947463"/>
              <a:ext cx="366011" cy="468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085F60-1A72-344A-B468-A4B81077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06883" y="2735571"/>
              <a:ext cx="328390" cy="4197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46774B-26AC-384E-9F17-C2444776F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398972" y="2778729"/>
              <a:ext cx="473175" cy="41977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0808A7-82A3-2145-A8C7-1C18A8403A9D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2235273" y="2945460"/>
              <a:ext cx="324839" cy="2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3A31AD-E4E1-6C40-A301-5EA282175BAE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flipV="1">
              <a:off x="2067148" y="3181796"/>
              <a:ext cx="492964" cy="237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DA02A4-CDFB-6444-8D48-03749C543CBC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2926123" y="2988618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551F8-CC73-B542-969A-A978F24A1EC8}"/>
              </a:ext>
            </a:extLst>
          </p:cNvPr>
          <p:cNvGrpSpPr/>
          <p:nvPr/>
        </p:nvGrpSpPr>
        <p:grpSpPr>
          <a:xfrm>
            <a:off x="7440846" y="2664091"/>
            <a:ext cx="687514" cy="1446080"/>
            <a:chOff x="7440846" y="2664091"/>
            <a:chExt cx="687514" cy="1446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FBB04-34BC-1A46-B239-A73A02A20E23}"/>
                </a:ext>
              </a:extLst>
            </p:cNvPr>
            <p:cNvSpPr/>
            <p:nvPr/>
          </p:nvSpPr>
          <p:spPr>
            <a:xfrm>
              <a:off x="7440846" y="3163092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412666-2E17-CE44-AE9A-61E934AF8AA7}"/>
                </a:ext>
              </a:extLst>
            </p:cNvPr>
            <p:cNvSpPr/>
            <p:nvPr/>
          </p:nvSpPr>
          <p:spPr>
            <a:xfrm>
              <a:off x="7475089" y="3978661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C094B6-32AA-344A-8943-418D249C1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7619426" y="3414514"/>
              <a:ext cx="364598" cy="466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F43A36-513E-5D4B-941D-CF4542644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7565510" y="2664091"/>
              <a:ext cx="473175" cy="419777"/>
            </a:xfrm>
            <a:prstGeom prst="rect">
              <a:avLst/>
            </a:prstGeom>
          </p:spPr>
        </p:pic>
      </p:grpSp>
      <p:sp>
        <p:nvSpPr>
          <p:cNvPr id="35" name="Pentagon 34">
            <a:extLst>
              <a:ext uri="{FF2B5EF4-FFF2-40B4-BE49-F238E27FC236}">
                <a16:creationId xmlns:a16="http://schemas.microsoft.com/office/drawing/2014/main" id="{B7194E96-0192-3B4C-B992-383D076D84A8}"/>
              </a:ext>
            </a:extLst>
          </p:cNvPr>
          <p:cNvSpPr/>
          <p:nvPr/>
        </p:nvSpPr>
        <p:spPr>
          <a:xfrm>
            <a:off x="4134668" y="3155655"/>
            <a:ext cx="1342204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Traditional method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562E95E-C1B4-5D48-8EFB-23586A8790F6}"/>
              </a:ext>
            </a:extLst>
          </p:cNvPr>
          <p:cNvSpPr/>
          <p:nvPr/>
        </p:nvSpPr>
        <p:spPr>
          <a:xfrm>
            <a:off x="8864056" y="3153281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33C7C-7850-7949-A5EF-8A7C9FC1A824}"/>
              </a:ext>
            </a:extLst>
          </p:cNvPr>
          <p:cNvCxnSpPr/>
          <p:nvPr/>
        </p:nvCxnSpPr>
        <p:spPr>
          <a:xfrm>
            <a:off x="633046" y="4415708"/>
            <a:ext cx="10897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AA4CCCB1-95FA-C941-83E0-ED09925B4640}"/>
              </a:ext>
            </a:extLst>
          </p:cNvPr>
          <p:cNvSpPr/>
          <p:nvPr/>
        </p:nvSpPr>
        <p:spPr>
          <a:xfrm rot="5400000">
            <a:off x="4011457" y="2824789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72491A-E9DC-9C46-A866-88E8DF5AB8B1}"/>
              </a:ext>
            </a:extLst>
          </p:cNvPr>
          <p:cNvGrpSpPr/>
          <p:nvPr/>
        </p:nvGrpSpPr>
        <p:grpSpPr>
          <a:xfrm>
            <a:off x="5700837" y="2808224"/>
            <a:ext cx="690352" cy="1061960"/>
            <a:chOff x="5700837" y="2808224"/>
            <a:chExt cx="690352" cy="10619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FBA7E9-F2B8-424D-A079-6EFB5DC56650}"/>
                </a:ext>
              </a:extLst>
            </p:cNvPr>
            <p:cNvSpPr/>
            <p:nvPr/>
          </p:nvSpPr>
          <p:spPr>
            <a:xfrm>
              <a:off x="5703675" y="280822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8A9B93-ABA3-5745-8485-027A3038367A}"/>
                </a:ext>
              </a:extLst>
            </p:cNvPr>
            <p:cNvSpPr/>
            <p:nvPr/>
          </p:nvSpPr>
          <p:spPr>
            <a:xfrm>
              <a:off x="5703675" y="3121727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8C8F0C-2C56-CD40-A5B1-18F034A22EC5}"/>
                </a:ext>
              </a:extLst>
            </p:cNvPr>
            <p:cNvSpPr/>
            <p:nvPr/>
          </p:nvSpPr>
          <p:spPr>
            <a:xfrm>
              <a:off x="5700837" y="342900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3FDACC-B3F2-1E4F-ACE6-75C83174C5BA}"/>
                </a:ext>
              </a:extLst>
            </p:cNvPr>
            <p:cNvSpPr/>
            <p:nvPr/>
          </p:nvSpPr>
          <p:spPr>
            <a:xfrm>
              <a:off x="5700837" y="373867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0256A8F2-0B8C-814A-9C01-4876E8BF8515}"/>
              </a:ext>
            </a:extLst>
          </p:cNvPr>
          <p:cNvSpPr/>
          <p:nvPr/>
        </p:nvSpPr>
        <p:spPr>
          <a:xfrm rot="5400000">
            <a:off x="9247140" y="2848547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>
            <a:extLst>
              <a:ext uri="{FF2B5EF4-FFF2-40B4-BE49-F238E27FC236}">
                <a16:creationId xmlns:a16="http://schemas.microsoft.com/office/drawing/2014/main" id="{AB1A3338-8CB3-B547-B71A-BAAE13E0A26A}"/>
              </a:ext>
            </a:extLst>
          </p:cNvPr>
          <p:cNvSpPr/>
          <p:nvPr/>
        </p:nvSpPr>
        <p:spPr>
          <a:xfrm rot="5400000">
            <a:off x="5705153" y="3164268"/>
            <a:ext cx="507670" cy="63190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97DB-4CC0-7246-B2E2-2BDA34EA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 animBg="1"/>
      <p:bldP spid="36" grpId="0" animBg="1"/>
      <p:bldP spid="38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2727E9-7103-3A4C-9AC9-2C9D62FE4084}"/>
              </a:ext>
            </a:extLst>
          </p:cNvPr>
          <p:cNvCxnSpPr/>
          <p:nvPr/>
        </p:nvCxnSpPr>
        <p:spPr>
          <a:xfrm>
            <a:off x="3937994" y="3745820"/>
            <a:ext cx="678738" cy="6052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8F4301-5807-1649-A61C-5C09375511BD}"/>
              </a:ext>
            </a:extLst>
          </p:cNvPr>
          <p:cNvCxnSpPr>
            <a:cxnSpLocks/>
          </p:cNvCxnSpPr>
          <p:nvPr/>
        </p:nvCxnSpPr>
        <p:spPr>
          <a:xfrm flipV="1">
            <a:off x="4058530" y="4955847"/>
            <a:ext cx="518726" cy="7023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2EF4FD-E6F8-9746-AA74-1AEB1FD883B4}"/>
              </a:ext>
            </a:extLst>
          </p:cNvPr>
          <p:cNvCxnSpPr>
            <a:cxnSpLocks/>
          </p:cNvCxnSpPr>
          <p:nvPr/>
        </p:nvCxnSpPr>
        <p:spPr>
          <a:xfrm flipH="1">
            <a:off x="5041036" y="4187519"/>
            <a:ext cx="1143243" cy="163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FC95AC-42E3-BB40-B66C-4B9E20991FB1}"/>
              </a:ext>
            </a:extLst>
          </p:cNvPr>
          <p:cNvCxnSpPr>
            <a:cxnSpLocks/>
          </p:cNvCxnSpPr>
          <p:nvPr/>
        </p:nvCxnSpPr>
        <p:spPr>
          <a:xfrm flipH="1" flipV="1">
            <a:off x="3643532" y="3610883"/>
            <a:ext cx="140445" cy="20473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DED23A-7393-3647-BB37-B2883119EE2A}"/>
              </a:ext>
            </a:extLst>
          </p:cNvPr>
          <p:cNvCxnSpPr>
            <a:cxnSpLocks/>
          </p:cNvCxnSpPr>
          <p:nvPr/>
        </p:nvCxnSpPr>
        <p:spPr>
          <a:xfrm flipH="1" flipV="1">
            <a:off x="5072976" y="4935133"/>
            <a:ext cx="867047" cy="811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6980"/>
            <a:ext cx="10692161" cy="45799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A403745-2125-CF44-8772-EA56BF71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3514331" y="5599021"/>
            <a:ext cx="803562" cy="712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DFF5E0-B876-5945-88C6-2BCF51381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4482834" y="4187520"/>
            <a:ext cx="678874" cy="869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C5CACF1-B49B-9846-8D9A-06D40FC0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3342249" y="2984287"/>
            <a:ext cx="595745" cy="7615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EE8EE3-3BED-EC48-A7D0-3CEF2F6C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035448" y="3831080"/>
            <a:ext cx="803562" cy="71287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7554F8D-0EFD-1C47-962E-D521FC083998}"/>
              </a:ext>
            </a:extLst>
          </p:cNvPr>
          <p:cNvSpPr/>
          <p:nvPr/>
        </p:nvSpPr>
        <p:spPr>
          <a:xfrm>
            <a:off x="8298550" y="310057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794D0-B4B4-C54E-9274-9D804271F0B8}"/>
              </a:ext>
            </a:extLst>
          </p:cNvPr>
          <p:cNvSpPr/>
          <p:nvPr/>
        </p:nvSpPr>
        <p:spPr>
          <a:xfrm>
            <a:off x="8298550" y="5871518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DAEB9E-F80D-164F-A905-3053D693A3F0}"/>
              </a:ext>
            </a:extLst>
          </p:cNvPr>
          <p:cNvSpPr/>
          <p:nvPr/>
        </p:nvSpPr>
        <p:spPr>
          <a:xfrm>
            <a:off x="8298550" y="480362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EA00DEB-F3C3-7D4C-A388-4A87F342EDB6}"/>
              </a:ext>
            </a:extLst>
          </p:cNvPr>
          <p:cNvSpPr/>
          <p:nvPr/>
        </p:nvSpPr>
        <p:spPr>
          <a:xfrm>
            <a:off x="7058019" y="4215536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E4F9A7-D6DD-FF4F-B1A6-4D1E65776F87}"/>
              </a:ext>
            </a:extLst>
          </p:cNvPr>
          <p:cNvSpPr/>
          <p:nvPr/>
        </p:nvSpPr>
        <p:spPr>
          <a:xfrm>
            <a:off x="8298550" y="403070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8192B5-553F-2749-8397-C63188B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57" y="5553542"/>
            <a:ext cx="947867" cy="6908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FE39A3F-26FE-5143-8BAC-B8A0D910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3" y="5022149"/>
            <a:ext cx="511347" cy="854972"/>
          </a:xfrm>
          <a:prstGeom prst="rect">
            <a:avLst/>
          </a:prstGeom>
        </p:spPr>
      </p:pic>
      <p:sp>
        <p:nvSpPr>
          <p:cNvPr id="90" name="Pentagon 89">
            <a:extLst>
              <a:ext uri="{FF2B5EF4-FFF2-40B4-BE49-F238E27FC236}">
                <a16:creationId xmlns:a16="http://schemas.microsoft.com/office/drawing/2014/main" id="{B364E81C-6B0D-094D-B264-56482A825580}"/>
              </a:ext>
            </a:extLst>
          </p:cNvPr>
          <p:cNvSpPr/>
          <p:nvPr/>
        </p:nvSpPr>
        <p:spPr>
          <a:xfrm>
            <a:off x="6766462" y="6025282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E01B18-BA61-9046-A31B-BA55E3396BFA}"/>
              </a:ext>
            </a:extLst>
          </p:cNvPr>
          <p:cNvSpPr/>
          <p:nvPr/>
        </p:nvSpPr>
        <p:spPr>
          <a:xfrm>
            <a:off x="8296257" y="631190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AD0A-AF7F-B045-B6F2-426F077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66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76351" y="1690688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48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21A1-F874-0245-905B-1445E21C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an end-to-end GNN?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L-layer GNN computes node embeddings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in a downstream model trained with any loss function.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/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blipFill>
                <a:blip r:embed="rId3"/>
                <a:stretch>
                  <a:fillRect l="-342" t="-135088" r="-1370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/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blipFill>
                <a:blip r:embed="rId4"/>
                <a:stretch>
                  <a:fillRect l="-1786" t="-3571" r="-297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FD851-7522-8543-B9E9-D17E27D3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82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E7AB-9A66-EC49-AB2C-EC39EDCD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DBC6-8CE2-B346-9C3E-99EF63315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756"/>
            <a:ext cx="10515600" cy="4351338"/>
          </a:xfrm>
        </p:spPr>
        <p:txBody>
          <a:bodyPr/>
          <a:lstStyle/>
          <a:p>
            <a:r>
              <a:rPr lang="en-US" dirty="0"/>
              <a:t>Node classification is trained in the semi-supervised setting.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/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CrossEntryLoss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blipFill>
                <a:blip r:embed="rId2"/>
                <a:stretch>
                  <a:fillRect l="-750" t="-2778" r="-1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C7990F-B89A-184C-9630-C65EE623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B245E-A573-544B-BEEA-DC1B9BAFD17E}"/>
              </a:ext>
            </a:extLst>
          </p:cNvPr>
          <p:cNvSpPr txBox="1"/>
          <p:nvPr/>
        </p:nvSpPr>
        <p:spPr>
          <a:xfrm>
            <a:off x="1184223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17BC6-2C12-8C41-955A-3B19DEB5D45E}"/>
              </a:ext>
            </a:extLst>
          </p:cNvPr>
          <p:cNvSpPr txBox="1"/>
          <p:nvPr/>
        </p:nvSpPr>
        <p:spPr>
          <a:xfrm>
            <a:off x="3102022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7CCF-7311-BE4C-8C08-FA26B151FA1A}"/>
              </a:ext>
            </a:extLst>
          </p:cNvPr>
          <p:cNvSpPr txBox="1"/>
          <p:nvPr/>
        </p:nvSpPr>
        <p:spPr>
          <a:xfrm>
            <a:off x="5310112" y="3681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28F90-4804-7141-A8A4-B71C0C8649BA}"/>
              </a:ext>
            </a:extLst>
          </p:cNvPr>
          <p:cNvSpPr txBox="1"/>
          <p:nvPr/>
        </p:nvSpPr>
        <p:spPr>
          <a:xfrm>
            <a:off x="7227911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92096-0920-6D47-B3C5-67B74AFFA47C}"/>
              </a:ext>
            </a:extLst>
          </p:cNvPr>
          <p:cNvSpPr txBox="1"/>
          <p:nvPr/>
        </p:nvSpPr>
        <p:spPr>
          <a:xfrm>
            <a:off x="8821234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B49A5-5A23-274E-BD8B-DBA31C5A7305}"/>
              </a:ext>
            </a:extLst>
          </p:cNvPr>
          <p:cNvSpPr txBox="1"/>
          <p:nvPr/>
        </p:nvSpPr>
        <p:spPr>
          <a:xfrm>
            <a:off x="10861743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2F3EB4-DEA8-2D47-AA64-42CA0640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0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5EE294-DB2B-5B4A-9203-58855A1C3D4D}"/>
              </a:ext>
            </a:extLst>
          </p:cNvPr>
          <p:cNvSpPr/>
          <p:nvPr/>
        </p:nvSpPr>
        <p:spPr>
          <a:xfrm>
            <a:off x="2888166" y="4673420"/>
            <a:ext cx="6255834" cy="21845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92B47-E791-A646-BA59-E52BC2C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3FA3-58B0-EA44-853B-F06529A3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25"/>
            <a:ext cx="10515600" cy="4351338"/>
          </a:xfrm>
        </p:spPr>
        <p:txBody>
          <a:bodyPr/>
          <a:lstStyle/>
          <a:p>
            <a:r>
              <a:rPr lang="en-US" dirty="0"/>
              <a:t>We train a link prediction model with connectivity of nodes as the training signal.</a:t>
            </a:r>
          </a:p>
          <a:p>
            <a:pPr lvl="1"/>
            <a:r>
              <a:rPr lang="en-US" dirty="0"/>
              <a:t>Positive edges are trained against a few negative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/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blipFill>
                <a:blip r:embed="rId2"/>
                <a:stretch>
                  <a:fillRect l="-1401" t="-18182" r="-15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38F16-3843-9840-B53D-2C383B6280F9}"/>
              </a:ext>
            </a:extLst>
          </p:cNvPr>
          <p:cNvSpPr txBox="1"/>
          <p:nvPr/>
        </p:nvSpPr>
        <p:spPr>
          <a:xfrm>
            <a:off x="3372787" y="3923515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C053-9C8C-CE40-9132-9428A86AFE3C}"/>
              </a:ext>
            </a:extLst>
          </p:cNvPr>
          <p:cNvSpPr txBox="1"/>
          <p:nvPr/>
        </p:nvSpPr>
        <p:spPr>
          <a:xfrm>
            <a:off x="7947285" y="3923515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E4242-0C7C-F54B-9B61-B997ABAE0E60}"/>
              </a:ext>
            </a:extLst>
          </p:cNvPr>
          <p:cNvCxnSpPr>
            <a:stCxn id="5" idx="0"/>
          </p:cNvCxnSpPr>
          <p:nvPr/>
        </p:nvCxnSpPr>
        <p:spPr>
          <a:xfrm flipV="1">
            <a:off x="4349721" y="3635274"/>
            <a:ext cx="402161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F13B-05C6-6440-B718-C9FD5870447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769246" y="3635274"/>
            <a:ext cx="220280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89816-73EE-D444-A485-56D766241DA5}"/>
              </a:ext>
            </a:extLst>
          </p:cNvPr>
          <p:cNvCxnSpPr/>
          <p:nvPr/>
        </p:nvCxnSpPr>
        <p:spPr>
          <a:xfrm>
            <a:off x="4244716" y="3635274"/>
            <a:ext cx="10580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533DEE-1265-9146-8051-DB33E93E52B0}"/>
              </a:ext>
            </a:extLst>
          </p:cNvPr>
          <p:cNvCxnSpPr/>
          <p:nvPr/>
        </p:nvCxnSpPr>
        <p:spPr>
          <a:xfrm>
            <a:off x="8439462" y="3635274"/>
            <a:ext cx="94438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5283D-E931-BF4C-ABFD-79F956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85" y="4779963"/>
            <a:ext cx="38735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5966EA-20CD-4642-9966-365101BA35BA}"/>
              </a:ext>
            </a:extLst>
          </p:cNvPr>
          <p:cNvSpPr txBox="1"/>
          <p:nvPr/>
        </p:nvSpPr>
        <p:spPr>
          <a:xfrm>
            <a:off x="310941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95ABC-4A5F-504C-A5C4-9EEDB9CF5B95}"/>
              </a:ext>
            </a:extLst>
          </p:cNvPr>
          <p:cNvSpPr txBox="1"/>
          <p:nvPr/>
        </p:nvSpPr>
        <p:spPr>
          <a:xfrm>
            <a:off x="629394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F0AC2-711A-D24F-85FC-A2188C1D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17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3C8E-9206-EF40-8AFE-61CF0F89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D0A7-8BC2-344C-9FE2-03169D210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90"/>
            <a:ext cx="10515600" cy="4351338"/>
          </a:xfrm>
        </p:spPr>
        <p:txBody>
          <a:bodyPr/>
          <a:lstStyle/>
          <a:p>
            <a:r>
              <a:rPr lang="en-US" dirty="0"/>
              <a:t>Graph readout to compute graph embeddings.</a:t>
            </a:r>
          </a:p>
          <a:p>
            <a:r>
              <a:rPr lang="en-US" dirty="0"/>
              <a:t>Train a graph classifier on the graph embedding.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/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𝑟𝑒𝑎𝑑𝑜𝑢𝑡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/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CrossEntryLoss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B0C878-9ED6-974C-BA63-CC014C71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42" y="4420611"/>
            <a:ext cx="9592808" cy="24373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300-275D-E447-B52B-281AF3AC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1D6C-09EE-0D4A-A05F-E3376928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GNN on large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30444-C0BB-D847-814D-9C29BED5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have extremely large graphs—millions of nodes and billions of edges: 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Knowledge graph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typical training method: mini-batch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AE931-F257-1040-9052-6DB11FDD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8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B3394-028E-CC4F-9F4B-E195CDCD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6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1AE77477-0A72-144C-9600-9B719EB0CD6B}"/>
              </a:ext>
            </a:extLst>
          </p:cNvPr>
          <p:cNvSpPr/>
          <p:nvPr/>
        </p:nvSpPr>
        <p:spPr>
          <a:xfrm>
            <a:off x="635620" y="2943922"/>
            <a:ext cx="10850136" cy="3635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324DC-E8CA-4D4D-AF55-FD07AAA6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 of mini-batch training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AE4A-606D-C446-ADAF-8AFDC2A4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796" y="1660595"/>
            <a:ext cx="10515600" cy="4351338"/>
          </a:xfrm>
        </p:spPr>
        <p:txBody>
          <a:bodyPr/>
          <a:lstStyle/>
          <a:p>
            <a:r>
              <a:rPr lang="en-US" dirty="0"/>
              <a:t>A mini batch represents the computation graph for target nodes.</a:t>
            </a:r>
          </a:p>
          <a:p>
            <a:r>
              <a:rPr lang="en-US" dirty="0"/>
              <a:t>Small-world graphs lead to a huge computation graph.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FB9C5-218D-DC45-B642-AD04C297351B}"/>
              </a:ext>
            </a:extLst>
          </p:cNvPr>
          <p:cNvGrpSpPr/>
          <p:nvPr/>
        </p:nvGrpSpPr>
        <p:grpSpPr>
          <a:xfrm>
            <a:off x="863796" y="3315527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19DD49-1831-BF4A-94DA-6B83E9CB1002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00567E-F6CD-9B48-BA77-4E1893E71C1E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836F-041A-6C4B-9B36-54C90E767038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9BA20F-A8EB-224F-890F-3BC502D01549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996F2-636E-A24B-BFE1-6A2BB0CD94E2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2C8A2-FE0D-0B4F-811D-28954EFD0CD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EB1016-4C49-0E42-9593-F8D915162F4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D8470-E2B3-8F4C-9BA1-BCCC197CC0CF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A009C-DC0F-C34C-A687-2D4F4999CA71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155B42-D331-A344-A1E8-41D147CAAD6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4236F-5985-F743-9ECC-72AF636B45BF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D676A6-6CE0-C74B-853A-5D64BF1164D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F5AD-1167-2F47-A58C-DF8007C587C5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E83334-06F2-2147-B062-73A183FA6B19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C1BDED-D874-5942-8663-9B26828BC7F8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2A91E8-5AD7-874B-A8C9-666F9747DB2D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1C590C-9887-0146-A494-1706146F6910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C34CAB-F3BF-694C-9AC9-EDB09BF09C24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9DFB03-B753-024B-A457-9CD61D66AC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ADF34C-24DD-094C-8AAA-7302C7D96CDF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D4358-86A1-394A-ABEB-A8636C8E9380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CDD4D0-BBB6-7049-9D20-1EB431BDF82D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1641-19CE-4444-A922-42C98DC8923F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F66C69-A586-CF42-A606-CEEFFD49BAD9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F85EA-C742-D147-89B4-D763C98E08CD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E3CFFE-5015-7045-96E8-931A07EFDC38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A0BE8-D86A-E448-A264-D21CB63F93C3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D8B29-F2CC-6840-B768-38D5873B4EAA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9D514B-C99E-3B45-A8D3-2A8292641E78}"/>
              </a:ext>
            </a:extLst>
          </p:cNvPr>
          <p:cNvGrpSpPr/>
          <p:nvPr/>
        </p:nvGrpSpPr>
        <p:grpSpPr>
          <a:xfrm>
            <a:off x="4845981" y="3288468"/>
            <a:ext cx="6445480" cy="2993378"/>
            <a:chOff x="2725516" y="2624167"/>
            <a:chExt cx="6445480" cy="29933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78D9DA-0B5D-1347-B823-D4E5BAF2AEB1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6B3A41-FC31-D743-9D78-335D9223052D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153C8E-5401-7D46-A293-E6E33B14FFBA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B4A156-AC9C-6B42-B353-98BE14205F2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1BF222-D52D-CB46-A405-C341E658ADC2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57852B-8928-774F-9613-F4D41E720FED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78F6B78-0793-904F-AE02-61ED36175F54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E4860E-0A1B-8F4B-8555-F551D96847CE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547FA3-DBF2-774C-A2C2-2C24D052704F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20D646-AA1A-DC47-B479-3E9BDFECB0DC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636044D-4EBB-0A49-AF98-2C971A61E24E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3E3D7B3-27AA-3547-A96C-448433EB864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961D984-7C92-0A49-B279-8FF64B21E3D8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C85C1E-D4BC-4848-B6ED-B9875173E6D5}"/>
                  </a:ext>
                </a:extLst>
              </p:cNvPr>
              <p:cNvCxnSpPr>
                <a:stCxn id="38" idx="4"/>
                <a:endCxn id="39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A088B7-E4D5-C144-83A1-56915ADA23FB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7C97AF7-9CF5-084C-820E-4ABF6C6DB772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5BD4D6-A347-CE4E-9CE9-7350FA433991}"/>
                  </a:ext>
                </a:extLst>
              </p:cNvPr>
              <p:cNvCxnSpPr>
                <a:stCxn id="38" idx="4"/>
                <a:endCxn id="41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65ABEE-8232-E64E-BA03-720CE6435AF0}"/>
                  </a:ext>
                </a:extLst>
              </p:cNvPr>
              <p:cNvCxnSpPr>
                <a:stCxn id="38" idx="4"/>
                <a:endCxn id="40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693878-88EB-F248-A8B0-6B6B31B637FB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BC7B79-8DEE-A841-8D94-6F773561C59F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9F175E5-1D7B-3941-95D8-257E68F4E198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CD3602-C5B2-DF4C-A050-D3C38B297374}"/>
                  </a:ext>
                </a:extLst>
              </p:cNvPr>
              <p:cNvCxnSpPr>
                <a:stCxn id="40" idx="4"/>
                <a:endCxn id="7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2C7C93-20CC-A443-9AF1-1C12B151A8D8}"/>
                  </a:ext>
                </a:extLst>
              </p:cNvPr>
              <p:cNvCxnSpPr>
                <a:stCxn id="39" idx="4"/>
                <a:endCxn id="44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C9BC8D2-DCA3-1B44-8703-C19798E464FA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2A25EE-B061-3A48-AE42-D6B2B4DEB20D}"/>
                  </a:ext>
                </a:extLst>
              </p:cNvPr>
              <p:cNvCxnSpPr>
                <a:cxnSpLocks/>
                <a:stCxn id="42" idx="4"/>
                <a:endCxn id="46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FBD092-C273-614D-975C-1A5684062D4C}"/>
                  </a:ext>
                </a:extLst>
              </p:cNvPr>
              <p:cNvCxnSpPr>
                <a:stCxn id="43" idx="4"/>
                <a:endCxn id="44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D09FFE-0A60-3643-ABF8-CEEEA3DFB396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57A9A1-9C92-0C4E-954A-40F4CBC39437}"/>
                  </a:ext>
                </a:extLst>
              </p:cNvPr>
              <p:cNvCxnSpPr>
                <a:stCxn id="43" idx="4"/>
                <a:endCxn id="6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5B2892-737D-D348-9AC9-11BCD8D75F47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9297CC0-F3AD-2746-8CFC-D3278B5B8718}"/>
                  </a:ext>
                </a:extLst>
              </p:cNvPr>
              <p:cNvCxnSpPr>
                <a:cxnSpLocks/>
                <a:stCxn id="43" idx="4"/>
                <a:endCxn id="63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32BC7F0-7A2B-3444-AA20-FC2446B2275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FCBDAA-6BBE-A34E-B5CC-E1562C46C1C6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57E390-1414-B847-9EC9-16AEE27C0A34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6BF2377-116D-7A4D-8BEF-769858AC3882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4E7EA4-CB23-904D-B171-59C354DC105B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C1AA0A3-9425-7946-A022-8842A6AE5F4E}"/>
                  </a:ext>
                </a:extLst>
              </p:cNvPr>
              <p:cNvCxnSpPr>
                <a:stCxn id="43" idx="4"/>
                <a:endCxn id="7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E8FF0A-E8C9-5B4C-A21E-454C7BCF709A}"/>
                  </a:ext>
                </a:extLst>
              </p:cNvPr>
              <p:cNvCxnSpPr>
                <a:stCxn id="43" idx="4"/>
                <a:endCxn id="66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5A9470-B99E-D54F-95F6-5D2C76FF0FE4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A86BC2-4DB8-FE48-BF98-D88150747FEC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BDD47DA-0508-024F-9D79-BC4B08F9ADC4}"/>
                  </a:ext>
                </a:extLst>
              </p:cNvPr>
              <p:cNvCxnSpPr>
                <a:stCxn id="41" idx="4"/>
                <a:endCxn id="71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A64405-716B-5543-81D5-BD178B9650A2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4FA4EB5-5E7C-3442-A3C9-1CE710E15621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752933-9EF4-3F4D-B078-917F320EFD15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1BDAA7BF-3ECF-2946-B66F-8B17ADE4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1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890FE3C-8AF6-E948-A4C3-7A288C346FBC}"/>
              </a:ext>
            </a:extLst>
          </p:cNvPr>
          <p:cNvSpPr/>
          <p:nvPr/>
        </p:nvSpPr>
        <p:spPr>
          <a:xfrm>
            <a:off x="1148576" y="3166946"/>
            <a:ext cx="9360303" cy="3155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8CC99-8834-7843-A55F-9FBFD120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with 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08B-E920-4945-813D-F9A928F9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Prune the computation graph:</a:t>
            </a:r>
          </a:p>
          <a:p>
            <a:pPr lvl="1"/>
            <a:r>
              <a:rPr lang="en-US" dirty="0"/>
              <a:t>Sample neighbors from a neighbor list of a vertex.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A3E91D0-1362-6448-9332-F86AE06BFB12}"/>
              </a:ext>
            </a:extLst>
          </p:cNvPr>
          <p:cNvSpPr/>
          <p:nvPr/>
        </p:nvSpPr>
        <p:spPr>
          <a:xfrm>
            <a:off x="6503093" y="4477147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D3EC1E-A025-AA4D-8459-BE8A1F8FAA5D}"/>
              </a:ext>
            </a:extLst>
          </p:cNvPr>
          <p:cNvGrpSpPr/>
          <p:nvPr/>
        </p:nvGrpSpPr>
        <p:grpSpPr>
          <a:xfrm>
            <a:off x="8039697" y="3535139"/>
            <a:ext cx="2182944" cy="2451386"/>
            <a:chOff x="7634963" y="2926213"/>
            <a:chExt cx="2182944" cy="2451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681AFF-4FC9-5341-8AF1-F83145B0FE8D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D5EB51-7BD9-4245-9B79-8B5AA23851D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A1DDF-4A34-3A4D-BD72-76B3BB0ED27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D8EF-CB9D-534D-AA72-6D990B9CE83A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83927C-2352-7248-8AFA-876A234FD70E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7987F5-60B2-614E-A07D-1FBA399348DD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1717F-2D67-8A48-935C-22E44A043FF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63A6F-D56E-D24A-880B-DF4DBF2FCA25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F174-DCDC-5D4B-A2C7-9A6247F91C92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84FBD6-2BA0-A84C-BCAD-A1DF80BC76C9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0D5C-9BE9-1749-A44F-E3BC8BE7E4FE}"/>
                </a:ext>
              </a:extLst>
            </p:cNvPr>
            <p:cNvCxnSpPr>
              <a:stCxn id="7" idx="4"/>
              <a:endCxn id="15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2F1A-D359-A64B-88F6-0B1910A5FFD3}"/>
              </a:ext>
            </a:extLst>
          </p:cNvPr>
          <p:cNvGrpSpPr/>
          <p:nvPr/>
        </p:nvGrpSpPr>
        <p:grpSpPr>
          <a:xfrm>
            <a:off x="1330678" y="3366570"/>
            <a:ext cx="5043099" cy="2822116"/>
            <a:chOff x="4127897" y="2764138"/>
            <a:chExt cx="5043099" cy="28221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1075F7-FFEA-7241-B408-A2F9E203D5B6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0A7351-4A51-2442-81ED-DF0B907B4CCD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52AD7E-1051-224B-8820-F81CA445F27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5E5527-13EE-3747-95C4-A3DD7FE9417E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6A8EE5-FB6E-E340-A90E-9F44C01CFD83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F6D74F-D0E1-A743-AA93-0E358DF7DC7A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999EA3-6BD8-F646-8FCC-D22B6B6D8A28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AB4212-94D9-634B-8683-91CCB7F0E9C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BF61F6-9623-9C40-BA7F-91283AD77405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84561-E21B-F243-A933-3B3AE422A96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DE583EB-E1E8-974E-9ED9-3133ECAE554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A69AE8-CB3B-E745-A9C6-0B1A4FB399D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14AEB3-BAE1-EE4C-95E1-8D9D41F43E57}"/>
                </a:ext>
              </a:extLst>
            </p:cNvPr>
            <p:cNvCxnSpPr>
              <a:stCxn id="18" idx="4"/>
              <a:endCxn id="19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F95954-0321-0D4C-9F63-8D94D8D75F06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54C499-FF1F-F04F-8DAC-D8AB7571530F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4C13B2-4D1A-0C41-8301-C9CBB35D59F8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3086C3-844E-BC4A-8464-3EE7B8D109E0}"/>
                </a:ext>
              </a:extLst>
            </p:cNvPr>
            <p:cNvCxnSpPr>
              <a:stCxn id="18" idx="4"/>
              <a:endCxn id="20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EDDC9-A954-9347-B78E-9D0BCE3A7F79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DB982-EBD8-2140-B41A-D3C83C901160}"/>
                </a:ext>
              </a:extLst>
            </p:cNvPr>
            <p:cNvCxnSpPr>
              <a:stCxn id="20" idx="4"/>
              <a:endCxn id="26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76411A-4861-1149-A154-9E2BCE3CFD31}"/>
                </a:ext>
              </a:extLst>
            </p:cNvPr>
            <p:cNvCxnSpPr>
              <a:stCxn id="20" idx="4"/>
              <a:endCxn id="25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2DA37-279A-9D4D-A2C1-CC5E23624837}"/>
                </a:ext>
              </a:extLst>
            </p:cNvPr>
            <p:cNvCxnSpPr>
              <a:stCxn id="20" idx="4"/>
              <a:endCxn id="56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73BA81-3886-A941-A956-7CBCDF0B14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404907-8EE3-D246-B1AC-19CFBD862D01}"/>
                </a:ext>
              </a:extLst>
            </p:cNvPr>
            <p:cNvCxnSpPr>
              <a:cxnSpLocks/>
              <a:stCxn id="22" idx="4"/>
              <a:endCxn id="24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C6E57D-1FAA-024E-9234-2875BA91C735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A7EE2E-1D4A-3846-A350-A665A526F6A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6B24C5-3325-264A-86F7-56EE71C99D04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DBE200-23EA-2C4B-8FE8-ADEBAF8AD7E2}"/>
                </a:ext>
              </a:extLst>
            </p:cNvPr>
            <p:cNvCxnSpPr>
              <a:stCxn id="23" idx="4"/>
              <a:endCxn id="41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139F3-B225-BC4E-B4CA-D3DDA3E946EF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E1896-2A12-F94B-B4DF-7D21C4837DDF}"/>
                </a:ext>
              </a:extLst>
            </p:cNvPr>
            <p:cNvCxnSpPr>
              <a:cxnSpLocks/>
              <a:stCxn id="23" idx="4"/>
              <a:endCxn id="43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2E19E0-DF53-E645-8DD6-A1B03DAA223D}"/>
                </a:ext>
              </a:extLst>
            </p:cNvPr>
            <p:cNvCxnSpPr>
              <a:cxnSpLocks/>
              <a:stCxn id="23" idx="4"/>
              <a:endCxn id="25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793A6-9422-C245-9CD5-167A47E9202D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378A32-E20F-014C-BCE0-0CA47BD77C08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3628D66-740D-AD4D-B421-DD712DE1E81C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6D3BEB-F2DC-5F49-87EA-1B30D66244E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77B758-B9EB-134F-ADE7-398C2E8792BF}"/>
                </a:ext>
              </a:extLst>
            </p:cNvPr>
            <p:cNvCxnSpPr>
              <a:stCxn id="23" idx="4"/>
              <a:endCxn id="54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DCF8AF-DF5A-184B-B9DB-50E13D718D4F}"/>
                </a:ext>
              </a:extLst>
            </p:cNvPr>
            <p:cNvCxnSpPr>
              <a:stCxn id="23" idx="4"/>
              <a:endCxn id="46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587203-333A-B844-A8E6-72A3BAC2C347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5C6E5F-DF54-C040-A56E-CEB492B07B4E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629874-977B-2B47-878A-7B0DE8C9C3E7}"/>
                </a:ext>
              </a:extLst>
            </p:cNvPr>
            <p:cNvCxnSpPr>
              <a:stCxn id="21" idx="4"/>
              <a:endCxn id="51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2F0B9E7-C1A9-A440-A200-EDEFC087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1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</a:t>
            </a:r>
            <a:r>
              <a:rPr lang="en-US" dirty="0" err="1"/>
              <a:t>graphlearning</a:t>
            </a:r>
            <a:r>
              <a:rPr lang="en-US" dirty="0"/>
              <a:t>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We demonstrate how GNNs are used in multiple graph tasks and how these GNN models can be trained.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(Slides primarily borrowed from…)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Overview of Graph Neural Networks - </a:t>
            </a:r>
            <a:r>
              <a:rPr lang="en-US" altLang="zh-CN" dirty="0"/>
              <a:t>George </a:t>
            </a:r>
            <a:r>
              <a:rPr lang="en-US" altLang="zh-CN" dirty="0" err="1"/>
              <a:t>Karypis</a:t>
            </a:r>
            <a:endParaRPr lang="zh-CN" altLang="en-US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0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C6E7-21D4-874F-9920-707F0409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and node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772"/>
            <a:ext cx="10515600" cy="220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Embed nodes to a low-dimension space so that these embeddings capture the essential task-specific information and use them to train off-the-self classifiers.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node similarities in the embedding space approximates the similarities in the original graph.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A7F607-30FE-D04F-896B-4861427284B2}"/>
              </a:ext>
            </a:extLst>
          </p:cNvPr>
          <p:cNvGrpSpPr/>
          <p:nvPr/>
        </p:nvGrpSpPr>
        <p:grpSpPr>
          <a:xfrm>
            <a:off x="2747730" y="4020486"/>
            <a:ext cx="7069115" cy="2742342"/>
            <a:chOff x="2357437" y="3978935"/>
            <a:chExt cx="7069115" cy="27423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7C3B55-A4A2-044A-B38D-0F3D8D871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072" y="3978935"/>
              <a:ext cx="5648513" cy="24345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7AF472-C070-264B-A125-08BCD569DD0A}"/>
                </a:ext>
              </a:extLst>
            </p:cNvPr>
            <p:cNvSpPr txBox="1"/>
            <p:nvPr/>
          </p:nvSpPr>
          <p:spPr>
            <a:xfrm>
              <a:off x="2357437" y="6413500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4C996-2A24-7340-8068-E97DCBA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0B14-BEF8-8344-A7A3-EFF60755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263120"/>
            <a:ext cx="10829693" cy="1325563"/>
          </a:xfrm>
        </p:spPr>
        <p:txBody>
          <a:bodyPr/>
          <a:lstStyle/>
          <a:p>
            <a:r>
              <a:rPr lang="en-US" dirty="0"/>
              <a:t>Traditional graph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15608"/>
            <a:ext cx="6886305" cy="507392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Generate embeddings by manual feature engineering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Requires domain expertise, involves considerable manual fine-tuning, time consuming, does not scale, …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Automatically generate embeddings using unsupervised dimensionality reduction approaches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Singular value decomposition, tensor decomposition, co-factorization, deep walks,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Cannot effectively combine rich attributes with network structure.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Employ mostly (multi-)liner models.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 not allow for end-to-end learning.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BEAF-BF6E-B444-B51B-C2B473E0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6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5C9274EB-DCB8-8643-8D61-B1A88992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3D6F-80BF-EC40-AAFA-3CB56D11B2CA}"/>
              </a:ext>
            </a:extLst>
          </p:cNvPr>
          <p:cNvGrpSpPr/>
          <p:nvPr/>
        </p:nvGrpSpPr>
        <p:grpSpPr>
          <a:xfrm>
            <a:off x="691599" y="1717292"/>
            <a:ext cx="6241848" cy="1645562"/>
            <a:chOff x="691599" y="1839953"/>
            <a:chExt cx="6241848" cy="1645562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9AF84BB6-33AB-CE4C-B4E8-B3575BF1ED06}"/>
                </a:ext>
              </a:extLst>
            </p:cNvPr>
            <p:cNvSpPr txBox="1">
              <a:spLocks/>
            </p:cNvSpPr>
            <p:nvPr/>
          </p:nvSpPr>
          <p:spPr>
            <a:xfrm>
              <a:off x="844880" y="2363173"/>
              <a:ext cx="6088567" cy="11223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 b="0" kern="1200">
                  <a:solidFill>
                    <a:schemeClr val="tx1"/>
                  </a:solidFill>
                  <a:latin typeface="Amazon Ember"/>
                  <a:ea typeface="+mn-ea"/>
                  <a:cs typeface="Amazon Embe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 family of (deep) neural networks that learn node, edge, and graph embeddings.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045B2-5158-454B-B9AE-D81EB90DD14D}"/>
                </a:ext>
              </a:extLst>
            </p:cNvPr>
            <p:cNvSpPr txBox="1"/>
            <p:nvPr/>
          </p:nvSpPr>
          <p:spPr>
            <a:xfrm>
              <a:off x="691599" y="1839953"/>
              <a:ext cx="4416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Graph Neural Network (GNN)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62BD00-A623-F241-B205-7EF5A98D5E51}"/>
              </a:ext>
            </a:extLst>
          </p:cNvPr>
          <p:cNvGrpSpPr/>
          <p:nvPr/>
        </p:nvGrpSpPr>
        <p:grpSpPr>
          <a:xfrm>
            <a:off x="7412797" y="624237"/>
            <a:ext cx="4622800" cy="2738617"/>
            <a:chOff x="7224260" y="3835830"/>
            <a:chExt cx="4622800" cy="273861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18984B-9AC6-2148-9EF4-FCB9164D38A6}"/>
                </a:ext>
              </a:extLst>
            </p:cNvPr>
            <p:cNvSpPr/>
            <p:nvPr/>
          </p:nvSpPr>
          <p:spPr>
            <a:xfrm>
              <a:off x="7224260" y="3835830"/>
              <a:ext cx="4622800" cy="27386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2" dirty="0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3A12DABE-6F02-754D-A804-0E20B6F429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7280822" y="3920407"/>
              <a:ext cx="4538431" cy="2569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260C0A-8E03-BF44-BDF3-E7BD779B506A}"/>
                </a:ext>
              </a:extLst>
            </p:cNvPr>
            <p:cNvSpPr txBox="1"/>
            <p:nvPr/>
          </p:nvSpPr>
          <p:spPr>
            <a:xfrm>
              <a:off x="7770952" y="4331971"/>
              <a:ext cx="14299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They are becoming extremely popular.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BD522C-8D24-4C41-9449-3F1C8866B6F1}"/>
              </a:ext>
            </a:extLst>
          </p:cNvPr>
          <p:cNvGrpSpPr/>
          <p:nvPr/>
        </p:nvGrpSpPr>
        <p:grpSpPr>
          <a:xfrm>
            <a:off x="838202" y="3624381"/>
            <a:ext cx="10070203" cy="2738617"/>
            <a:chOff x="7162801" y="3500818"/>
            <a:chExt cx="10070203" cy="27386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ACA604-7478-8544-A1FD-F6C9FD0E0302}"/>
                </a:ext>
              </a:extLst>
            </p:cNvPr>
            <p:cNvGrpSpPr/>
            <p:nvPr/>
          </p:nvGrpSpPr>
          <p:grpSpPr>
            <a:xfrm>
              <a:off x="7162801" y="3500818"/>
              <a:ext cx="10070203" cy="2738617"/>
              <a:chOff x="220991" y="170482"/>
              <a:chExt cx="6384249" cy="228218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3FD9FC4-6889-CE48-BC7F-BE281E2AA280}"/>
                  </a:ext>
                </a:extLst>
              </p:cNvPr>
              <p:cNvSpPr/>
              <p:nvPr/>
            </p:nvSpPr>
            <p:spPr>
              <a:xfrm>
                <a:off x="220991" y="170482"/>
                <a:ext cx="6384249" cy="22821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2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4EF7A4-9573-3F40-AF25-3DA7D3B1C841}"/>
                  </a:ext>
                </a:extLst>
              </p:cNvPr>
              <p:cNvSpPr txBox="1"/>
              <p:nvPr/>
            </p:nvSpPr>
            <p:spPr>
              <a:xfrm>
                <a:off x="277511" y="256841"/>
                <a:ext cx="27393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How do GNNs work? </a:t>
                </a:r>
              </a:p>
            </p:txBody>
          </p:sp>
        </p:grpSp>
        <p:pic>
          <p:nvPicPr>
            <p:cNvPr id="17" name="Picture 16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210B4C9E-D5EF-3048-8CEC-92F3E16E6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952" y="4024203"/>
              <a:ext cx="2409462" cy="206188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044060E-C8D1-834B-BCD0-860EF18AB2C4}"/>
                </a:ext>
              </a:extLst>
            </p:cNvPr>
            <p:cNvSpPr txBox="1">
              <a:spLocks/>
            </p:cNvSpPr>
            <p:nvPr/>
          </p:nvSpPr>
          <p:spPr>
            <a:xfrm>
              <a:off x="9726151" y="4024203"/>
              <a:ext cx="7249275" cy="2061882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An ego-network around each node is used to learn an embedding that captures task-specific information.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embeddings use both the structure of the graph and the features of the nodes and edges.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embeddings are learned in an end-to-end fashion; thus, the predictions are a function of the target node’s ego-network.</a:t>
              </a:r>
            </a:p>
            <a:p>
              <a:pPr>
                <a:lnSpc>
                  <a:spcPct val="120000"/>
                </a:lnSpc>
              </a:pPr>
              <a:endPara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5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556A-FAFA-784A-A653-5AA70B16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general graph neural network formalism</a:t>
            </a:r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487146" y="6559582"/>
            <a:ext cx="46931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400652" y="2728009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2959716" y="3202510"/>
            <a:ext cx="2424359" cy="452979"/>
          </a:xfrm>
          <a:prstGeom prst="rect">
            <a:avLst/>
          </a:prstGeom>
          <a:noFill/>
          <a:ln>
            <a:solidFill>
              <a:srgbClr val="006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8345" y="3124072"/>
            <a:ext cx="651372" cy="80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03885" y="3003833"/>
            <a:ext cx="811973" cy="198677"/>
          </a:xfrm>
          <a:prstGeom prst="straightConnector1">
            <a:avLst/>
          </a:prstGeom>
          <a:ln>
            <a:solidFill>
              <a:srgbClr val="006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0797" y="2833178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1FF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16133" y="2883595"/>
            <a:ext cx="475488" cy="219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2600813"/>
            <a:ext cx="19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Reduce/Aggregate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blipFill>
                <a:blip r:embed="rId4"/>
                <a:stretch>
                  <a:fillRect l="-342" t="-139286" r="-1712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blipFill>
                <a:blip r:embed="rId5"/>
                <a:stretch>
                  <a:fillRect l="-1613" t="-7407" r="-2688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D18D36F-7242-BF4F-A9DF-8D30B7D39280}"/>
              </a:ext>
            </a:extLst>
          </p:cNvPr>
          <p:cNvSpPr txBox="1"/>
          <p:nvPr/>
        </p:nvSpPr>
        <p:spPr>
          <a:xfrm>
            <a:off x="838200" y="1680997"/>
            <a:ext cx="818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neural networks are based on message-passing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/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FF9E963-6246-F84B-A3EA-6C53DDA36627}"/>
              </a:ext>
            </a:extLst>
          </p:cNvPr>
          <p:cNvSpPr/>
          <p:nvPr/>
        </p:nvSpPr>
        <p:spPr>
          <a:xfrm>
            <a:off x="9110573" y="4059255"/>
            <a:ext cx="493425" cy="24047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</a:t>
            </a:r>
            <a:r>
              <a:rPr lang="en-US" sz="11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6A51E-2DD3-124B-9826-A839EF22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6</a:t>
            </a:fld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4AFDBC-81C1-F54C-B030-9EBDE531643E}"/>
              </a:ext>
            </a:extLst>
          </p:cNvPr>
          <p:cNvSpPr/>
          <p:nvPr/>
        </p:nvSpPr>
        <p:spPr>
          <a:xfrm>
            <a:off x="2308345" y="4166275"/>
            <a:ext cx="1675539" cy="452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10979-47A5-6946-A95D-428414FD2924}"/>
              </a:ext>
            </a:extLst>
          </p:cNvPr>
          <p:cNvCxnSpPr>
            <a:cxnSpLocks/>
          </p:cNvCxnSpPr>
          <p:nvPr/>
        </p:nvCxnSpPr>
        <p:spPr>
          <a:xfrm flipH="1" flipV="1">
            <a:off x="3983885" y="4653784"/>
            <a:ext cx="402311" cy="2365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FC2877-AD3B-A947-8E72-E198ECD0655A}"/>
              </a:ext>
            </a:extLst>
          </p:cNvPr>
          <p:cNvSpPr txBox="1"/>
          <p:nvPr/>
        </p:nvSpPr>
        <p:spPr>
          <a:xfrm>
            <a:off x="3901448" y="4820138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50726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7" grpId="0"/>
      <p:bldP spid="35" grpId="0" animBg="1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72F3-BE29-E348-BE3A-E598DF77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BC37-308A-1F45-8E3F-CAB7F5DF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5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GNN layers can be stacked together.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8D42C-CD68-7446-BE46-52FAF0AE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52A6D92-8CE2-4A44-8CF3-CB0DE4860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47" y="3447257"/>
            <a:ext cx="2590800" cy="1879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DF5E51-C80A-E748-B413-77A9E6F146EC}"/>
              </a:ext>
            </a:extLst>
          </p:cNvPr>
          <p:cNvGrpSpPr/>
          <p:nvPr/>
        </p:nvGrpSpPr>
        <p:grpSpPr>
          <a:xfrm>
            <a:off x="5306305" y="2189957"/>
            <a:ext cx="6692900" cy="2514600"/>
            <a:chOff x="5306305" y="2189957"/>
            <a:chExt cx="6692900" cy="2514600"/>
          </a:xfrm>
        </p:grpSpPr>
        <p:pic>
          <p:nvPicPr>
            <p:cNvPr id="11" name="Picture 10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A9255B34-1016-864B-B489-ADBF726F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305" y="2189957"/>
              <a:ext cx="6692900" cy="25146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84824B-D26E-6643-9C99-5C95ACB246DE}"/>
                </a:ext>
              </a:extLst>
            </p:cNvPr>
            <p:cNvSpPr txBox="1"/>
            <p:nvPr/>
          </p:nvSpPr>
          <p:spPr>
            <a:xfrm>
              <a:off x="5382773" y="2494469"/>
              <a:ext cx="921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  <a:r>
                <a:rPr lang="en-US" baseline="30000" dirty="0">
                  <a:solidFill>
                    <a:srgbClr val="FF0000"/>
                  </a:solidFill>
                </a:rPr>
                <a:t>st</a:t>
              </a:r>
              <a:r>
                <a:rPr lang="en-US" dirty="0">
                  <a:solidFill>
                    <a:srgbClr val="FF0000"/>
                  </a:solidFill>
                </a:rPr>
                <a:t> layer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8B63DD-B28D-4845-B050-F95A6DAEF0AD}"/>
              </a:ext>
            </a:extLst>
          </p:cNvPr>
          <p:cNvGrpSpPr/>
          <p:nvPr/>
        </p:nvGrpSpPr>
        <p:grpSpPr>
          <a:xfrm>
            <a:off x="5312788" y="4797980"/>
            <a:ext cx="4197485" cy="2060020"/>
            <a:chOff x="5312788" y="4797980"/>
            <a:chExt cx="4197485" cy="2060020"/>
          </a:xfrm>
        </p:grpSpPr>
        <p:pic>
          <p:nvPicPr>
            <p:cNvPr id="13" name="Picture 12" descr="A close up of a clock&#10;&#10;Description automatically generated">
              <a:extLst>
                <a:ext uri="{FF2B5EF4-FFF2-40B4-BE49-F238E27FC236}">
                  <a16:creationId xmlns:a16="http://schemas.microsoft.com/office/drawing/2014/main" id="{7D13300D-6793-1248-8798-55FCCC375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2773" y="5016500"/>
              <a:ext cx="4127500" cy="1841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B88D1F-D74B-244D-A76A-7542087863A8}"/>
                </a:ext>
              </a:extLst>
            </p:cNvPr>
            <p:cNvSpPr txBox="1"/>
            <p:nvPr/>
          </p:nvSpPr>
          <p:spPr>
            <a:xfrm>
              <a:off x="5312788" y="4797980"/>
              <a:ext cx="971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  <a:r>
                <a:rPr lang="en-US" baseline="30000" dirty="0">
                  <a:solidFill>
                    <a:srgbClr val="FF0000"/>
                  </a:solidFill>
                </a:rPr>
                <a:t>nd</a:t>
              </a:r>
              <a:r>
                <a:rPr lang="en-US" dirty="0">
                  <a:solidFill>
                    <a:srgbClr val="FF0000"/>
                  </a:solidFill>
                </a:rPr>
                <a:t>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26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53DA-E3D7-334D-A84F-D1812012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0157" y="3716652"/>
            <a:ext cx="3947237" cy="160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532B0-E501-7D40-87CB-2ED1646422BD}"/>
              </a:ext>
            </a:extLst>
          </p:cNvPr>
          <p:cNvSpPr txBox="1"/>
          <p:nvPr/>
        </p:nvSpPr>
        <p:spPr>
          <a:xfrm>
            <a:off x="4728184" y="6141176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3498-E2A1-2C45-977E-F31E2F53FA85}"/>
              </a:ext>
            </a:extLst>
          </p:cNvPr>
          <p:cNvSpPr txBox="1"/>
          <p:nvPr/>
        </p:nvSpPr>
        <p:spPr>
          <a:xfrm>
            <a:off x="5826941" y="6159070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C7A60A-DCD2-6D49-BA6F-09F408B11D36}"/>
              </a:ext>
            </a:extLst>
          </p:cNvPr>
          <p:cNvSpPr/>
          <p:nvPr/>
        </p:nvSpPr>
        <p:spPr>
          <a:xfrm>
            <a:off x="6752492" y="2841675"/>
            <a:ext cx="1898277" cy="1705402"/>
          </a:xfrm>
          <a:prstGeom prst="wedgeRoundRectCallout">
            <a:avLst>
              <a:gd name="adj1" fmla="val -73721"/>
              <a:gd name="adj2" fmla="val 116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E2792-C053-F44E-8CD3-06973898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80" y="2936632"/>
            <a:ext cx="548264" cy="81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39BF-F468-EA4E-9A99-10E5A18CA319}"/>
              </a:ext>
            </a:extLst>
          </p:cNvPr>
          <p:cNvSpPr txBox="1"/>
          <p:nvPr/>
        </p:nvSpPr>
        <p:spPr>
          <a:xfrm>
            <a:off x="6752493" y="3777636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Title: How to lie with statistics</a:t>
            </a:r>
          </a:p>
          <a:p>
            <a:r>
              <a:rPr lang="en-US" sz="1100" dirty="0"/>
              <a:t>Author: Darrell Huff</a:t>
            </a:r>
          </a:p>
          <a:p>
            <a:r>
              <a:rPr lang="en-US" sz="1100" dirty="0"/>
              <a:t>Type: Kindle Edition</a:t>
            </a:r>
          </a:p>
          <a:p>
            <a:r>
              <a:rPr lang="en-US" sz="1100" dirty="0"/>
              <a:t>Price: $6.91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47805B-9E17-FD4C-B3D2-C05E0D0639F2}"/>
              </a:ext>
            </a:extLst>
          </p:cNvPr>
          <p:cNvSpPr/>
          <p:nvPr/>
        </p:nvSpPr>
        <p:spPr>
          <a:xfrm>
            <a:off x="3599245" y="3206288"/>
            <a:ext cx="996016" cy="829284"/>
          </a:xfrm>
          <a:prstGeom prst="wedgeRoundRectCallout">
            <a:avLst>
              <a:gd name="adj1" fmla="val 91539"/>
              <a:gd name="adj2" fmla="val -1635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1C281-FB94-3748-A396-457E882375DD}"/>
              </a:ext>
            </a:extLst>
          </p:cNvPr>
          <p:cNvSpPr txBox="1"/>
          <p:nvPr/>
        </p:nvSpPr>
        <p:spPr>
          <a:xfrm>
            <a:off x="3599245" y="3301711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Name: xxx</a:t>
            </a:r>
          </a:p>
          <a:p>
            <a:r>
              <a:rPr lang="en-US" sz="1100" dirty="0"/>
              <a:t>Age: xxx</a:t>
            </a:r>
          </a:p>
          <a:p>
            <a:r>
              <a:rPr lang="en-US" sz="1100" dirty="0"/>
              <a:t>Sex: 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F5B03-50BF-4E44-8BF0-FCA9AB28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2161" cy="4486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2189957"/>
            <a:ext cx="11050758" cy="4668043"/>
            <a:chOff x="948447" y="2189957"/>
            <a:chExt cx="11050758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5306305" y="2189957"/>
              <a:ext cx="6692900" cy="2514600"/>
              <a:chOff x="5306305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305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5382773" y="2494469"/>
                <a:ext cx="921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5312788" y="4797980"/>
              <a:ext cx="4197485" cy="2060020"/>
              <a:chOff x="5312788" y="4797980"/>
              <a:chExt cx="4197485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773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5312788" y="4797980"/>
                <a:ext cx="9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0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2114</TotalTime>
  <Words>998</Words>
  <Application>Microsoft Office PowerPoint</Application>
  <PresentationFormat>Widescreen</PresentationFormat>
  <Paragraphs>237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Amazon Ember</vt:lpstr>
      <vt:lpstr>Google Sans</vt:lpstr>
      <vt:lpstr>Google Sans Medium</vt:lpstr>
      <vt:lpstr>Arial</vt:lpstr>
      <vt:lpstr>Calibri</vt:lpstr>
      <vt:lpstr>Calibri Light</vt:lpstr>
      <vt:lpstr>Cambria Math</vt:lpstr>
      <vt:lpstr>Office Theme</vt:lpstr>
      <vt:lpstr>PowerPoint Presentation</vt:lpstr>
      <vt:lpstr>Tasks in graph learning</vt:lpstr>
      <vt:lpstr>Graph learning and node embeddings </vt:lpstr>
      <vt:lpstr>Traditional graph learning approaches</vt:lpstr>
      <vt:lpstr>Can we do better?</vt:lpstr>
      <vt:lpstr>A general graph neural network formalism</vt:lpstr>
      <vt:lpstr>A multi-layer GNN</vt:lpstr>
      <vt:lpstr>Why are graph neural networks better?</vt:lpstr>
      <vt:lpstr>Why are graph neural networks better?</vt:lpstr>
      <vt:lpstr>Why are graph neural networks better?</vt:lpstr>
      <vt:lpstr>Why are graph neural networks better?</vt:lpstr>
      <vt:lpstr>Example 1: Graph convolution network (GCN)</vt:lpstr>
      <vt:lpstr>Example 2: Graph attention networks (GAT)</vt:lpstr>
      <vt:lpstr>Example 3: Relational graph convolution networks (RGCN)</vt:lpstr>
      <vt:lpstr>How to train an end-to-end GNN?</vt:lpstr>
      <vt:lpstr>Node classification with GNN</vt:lpstr>
      <vt:lpstr>Link prediction with GNN</vt:lpstr>
      <vt:lpstr>Graph classification</vt:lpstr>
      <vt:lpstr>How to train GNN on large graphs</vt:lpstr>
      <vt:lpstr>A glance of mini-batch training on graphs</vt:lpstr>
      <vt:lpstr>Mini-batch with neighbor sampling</vt:lpstr>
      <vt:lpstr>Summary</vt:lpstr>
      <vt:lpstr>References (Slides primarily borrowed from…)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肖景望</dc:creator>
  <cp:lastModifiedBy>Yogesh Kulkarni</cp:lastModifiedBy>
  <cp:revision>157</cp:revision>
  <dcterms:created xsi:type="dcterms:W3CDTF">2019-08-08T03:27:24Z</dcterms:created>
  <dcterms:modified xsi:type="dcterms:W3CDTF">2021-06-29T03:39:03Z</dcterms:modified>
</cp:coreProperties>
</file>